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4" r:id="rId6"/>
    <p:sldId id="260" r:id="rId7"/>
    <p:sldId id="261" r:id="rId8"/>
    <p:sldId id="265" r:id="rId9"/>
    <p:sldId id="262" r:id="rId10"/>
    <p:sldId id="263" r:id="rId11"/>
    <p:sldId id="266" r:id="rId12"/>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3627"/>
    <a:srgbClr val="4ACF1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0" d="100"/>
          <a:sy n="50" d="100"/>
        </p:scale>
        <p:origin x="-1086"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Hoja_de_c_lculo_de_Microsoft_Office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Hoja_de_c_lculo_de_Microsoft_Office_Excel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ES"/>
  <c:chart>
    <c:title>
      <c:layout/>
    </c:title>
    <c:view3D>
      <c:rotX val="30"/>
      <c:perspective val="30"/>
    </c:view3D>
    <c:plotArea>
      <c:layout/>
      <c:pie3DChart>
        <c:varyColors val="1"/>
        <c:ser>
          <c:idx val="0"/>
          <c:order val="0"/>
          <c:tx>
            <c:strRef>
              <c:f>Full1!$B$1</c:f>
              <c:strCache>
                <c:ptCount val="1"/>
                <c:pt idx="0">
                  <c:v>Recompte noies</c:v>
                </c:pt>
              </c:strCache>
            </c:strRef>
          </c:tx>
          <c:dPt>
            <c:idx val="0"/>
            <c:spPr>
              <a:solidFill>
                <a:srgbClr val="4ACF1B"/>
              </a:solidFill>
            </c:spPr>
          </c:dPt>
          <c:dPt>
            <c:idx val="1"/>
            <c:spPr>
              <a:solidFill>
                <a:srgbClr val="FD3627"/>
              </a:solidFill>
            </c:spPr>
          </c:dPt>
          <c:dPt>
            <c:idx val="2"/>
            <c:spPr>
              <a:solidFill>
                <a:srgbClr val="FFFF00"/>
              </a:solidFill>
            </c:spPr>
          </c:dPt>
          <c:dLbls>
            <c:txPr>
              <a:bodyPr/>
              <a:lstStyle/>
              <a:p>
                <a:pPr>
                  <a:defRPr sz="2000"/>
                </a:pPr>
                <a:endParaRPr lang="es-ES"/>
              </a:p>
            </c:txPr>
            <c:showCatName val="1"/>
            <c:showPercent val="1"/>
            <c:showLeaderLines val="1"/>
          </c:dLbls>
          <c:cat>
            <c:strRef>
              <c:f>Full1!$A$2:$A$5</c:f>
              <c:strCache>
                <c:ptCount val="4"/>
                <c:pt idx="0">
                  <c:v>sí</c:v>
                </c:pt>
                <c:pt idx="1">
                  <c:v>no</c:v>
                </c:pt>
                <c:pt idx="2">
                  <c:v>no ho sap</c:v>
                </c:pt>
                <c:pt idx="3">
                  <c:v>no té la regla</c:v>
                </c:pt>
              </c:strCache>
            </c:strRef>
          </c:cat>
          <c:val>
            <c:numRef>
              <c:f>Full1!$B$2:$B$5</c:f>
              <c:numCache>
                <c:formatCode>General</c:formatCode>
                <c:ptCount val="4"/>
                <c:pt idx="0">
                  <c:v>51</c:v>
                </c:pt>
                <c:pt idx="1">
                  <c:v>31</c:v>
                </c:pt>
                <c:pt idx="2">
                  <c:v>2</c:v>
                </c:pt>
                <c:pt idx="3">
                  <c:v>2</c:v>
                </c:pt>
              </c:numCache>
            </c:numRef>
          </c:val>
        </c:ser>
        <c:dLbls>
          <c:showCatName val="1"/>
          <c:showPercent val="1"/>
        </c:dLbls>
      </c:pie3DChart>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s-ES"/>
  <c:chart>
    <c:title>
      <c:layout/>
    </c:title>
    <c:view3D>
      <c:rotX val="30"/>
      <c:perspective val="30"/>
    </c:view3D>
    <c:plotArea>
      <c:layout/>
      <c:pie3DChart>
        <c:varyColors val="1"/>
        <c:ser>
          <c:idx val="0"/>
          <c:order val="0"/>
          <c:tx>
            <c:strRef>
              <c:f>Full1!$B$1</c:f>
              <c:strCache>
                <c:ptCount val="1"/>
                <c:pt idx="0">
                  <c:v>Recompte nois</c:v>
                </c:pt>
              </c:strCache>
            </c:strRef>
          </c:tx>
          <c:dLbls>
            <c:txPr>
              <a:bodyPr/>
              <a:lstStyle/>
              <a:p>
                <a:pPr>
                  <a:defRPr sz="2400"/>
                </a:pPr>
                <a:endParaRPr lang="es-ES"/>
              </a:p>
            </c:txPr>
            <c:showCatName val="1"/>
            <c:showPercent val="1"/>
            <c:showLeaderLines val="1"/>
          </c:dLbls>
          <c:cat>
            <c:strRef>
              <c:f>Full1!$A$2:$A$4</c:f>
              <c:strCache>
                <c:ptCount val="3"/>
                <c:pt idx="0">
                  <c:v>sí</c:v>
                </c:pt>
                <c:pt idx="1">
                  <c:v>no</c:v>
                </c:pt>
                <c:pt idx="2">
                  <c:v>no ho sap</c:v>
                </c:pt>
              </c:strCache>
            </c:strRef>
          </c:cat>
          <c:val>
            <c:numRef>
              <c:f>Full1!$B$2:$B$4</c:f>
              <c:numCache>
                <c:formatCode>General</c:formatCode>
                <c:ptCount val="3"/>
                <c:pt idx="0">
                  <c:v>2</c:v>
                </c:pt>
                <c:pt idx="1">
                  <c:v>1</c:v>
                </c:pt>
                <c:pt idx="2">
                  <c:v>12</c:v>
                </c:pt>
              </c:numCache>
            </c:numRef>
          </c:val>
        </c:ser>
        <c:dLbls>
          <c:showCatName val="1"/>
          <c:showPercent val="1"/>
        </c:dLbls>
      </c:pie3DChart>
    </c:plotArea>
    <c:plotVisOnly val="1"/>
  </c:chart>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1"/>
      </p:bgRef>
    </p:bg>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6721E516-FB36-4317-85D8-5B567C62D0E9}" type="datetimeFigureOut">
              <a:rPr lang="ca-ES" smtClean="0"/>
              <a:pPr/>
              <a:t>07/06/2012</a:t>
            </a:fld>
            <a:endParaRPr lang="ca-ES"/>
          </a:p>
        </p:txBody>
      </p:sp>
      <p:sp>
        <p:nvSpPr>
          <p:cNvPr id="17" name="16 Marcador de pie de página"/>
          <p:cNvSpPr>
            <a:spLocks noGrp="1"/>
          </p:cNvSpPr>
          <p:nvPr>
            <p:ph type="ftr" sz="quarter" idx="11"/>
          </p:nvPr>
        </p:nvSpPr>
        <p:spPr bwMode="auto">
          <a:xfrm rot="5400000">
            <a:off x="7077269" y="4181669"/>
            <a:ext cx="3657600" cy="384048"/>
          </a:xfrm>
        </p:spPr>
        <p:txBody>
          <a:bodyPr/>
          <a:lstStyle/>
          <a:p>
            <a:endParaRPr lang="ca-ES"/>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D302319A-18FE-4F3B-B164-E6A717B7FEA4}" type="slidenum">
              <a:rPr lang="ca-ES" smtClean="0"/>
              <a:pPr/>
              <a:t>‹#›</a:t>
            </a:fld>
            <a:endParaRPr lang="ca-E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6721E516-FB36-4317-85D8-5B567C62D0E9}" type="datetimeFigureOut">
              <a:rPr lang="ca-ES" smtClean="0"/>
              <a:pPr/>
              <a:t>07/06/2012</a:t>
            </a:fld>
            <a:endParaRPr lang="ca-ES"/>
          </a:p>
        </p:txBody>
      </p:sp>
      <p:sp>
        <p:nvSpPr>
          <p:cNvPr id="5" name="4 Marcador de pie de página"/>
          <p:cNvSpPr>
            <a:spLocks noGrp="1"/>
          </p:cNvSpPr>
          <p:nvPr>
            <p:ph type="ftr" sz="quarter" idx="11"/>
          </p:nvPr>
        </p:nvSpPr>
        <p:spPr/>
        <p:txBody>
          <a:bodyPr/>
          <a:lstStyle/>
          <a:p>
            <a:endParaRPr lang="ca-ES"/>
          </a:p>
        </p:txBody>
      </p:sp>
      <p:sp>
        <p:nvSpPr>
          <p:cNvPr id="6" name="5 Marcador de número de diapositiva"/>
          <p:cNvSpPr>
            <a:spLocks noGrp="1"/>
          </p:cNvSpPr>
          <p:nvPr>
            <p:ph type="sldNum" sz="quarter" idx="12"/>
          </p:nvPr>
        </p:nvSpPr>
        <p:spPr/>
        <p:txBody>
          <a:bodyPr/>
          <a:lstStyle/>
          <a:p>
            <a:fld id="{D302319A-18FE-4F3B-B164-E6A717B7FEA4}" type="slidenum">
              <a:rPr lang="ca-ES" smtClean="0"/>
              <a:pPr/>
              <a:t>‹#›</a:t>
            </a:fld>
            <a:endParaRPr lang="ca-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6721E516-FB36-4317-85D8-5B567C62D0E9}" type="datetimeFigureOut">
              <a:rPr lang="ca-ES" smtClean="0"/>
              <a:pPr/>
              <a:t>07/06/2012</a:t>
            </a:fld>
            <a:endParaRPr lang="ca-ES"/>
          </a:p>
        </p:txBody>
      </p:sp>
      <p:sp>
        <p:nvSpPr>
          <p:cNvPr id="5" name="4 Marcador de pie de página"/>
          <p:cNvSpPr>
            <a:spLocks noGrp="1"/>
          </p:cNvSpPr>
          <p:nvPr>
            <p:ph type="ftr" sz="quarter" idx="11"/>
          </p:nvPr>
        </p:nvSpPr>
        <p:spPr/>
        <p:txBody>
          <a:bodyPr/>
          <a:lstStyle/>
          <a:p>
            <a:endParaRPr lang="ca-ES"/>
          </a:p>
        </p:txBody>
      </p:sp>
      <p:sp>
        <p:nvSpPr>
          <p:cNvPr id="6" name="5 Marcador de número de diapositiva"/>
          <p:cNvSpPr>
            <a:spLocks noGrp="1"/>
          </p:cNvSpPr>
          <p:nvPr>
            <p:ph type="sldNum" sz="quarter" idx="12"/>
          </p:nvPr>
        </p:nvSpPr>
        <p:spPr/>
        <p:txBody>
          <a:bodyPr/>
          <a:lstStyle/>
          <a:p>
            <a:fld id="{D302319A-18FE-4F3B-B164-E6A717B7FEA4}" type="slidenum">
              <a:rPr lang="ca-ES" smtClean="0"/>
              <a:pPr/>
              <a:t>‹#›</a:t>
            </a:fld>
            <a:endParaRPr lang="ca-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6721E516-FB36-4317-85D8-5B567C62D0E9}" type="datetimeFigureOut">
              <a:rPr lang="ca-ES" smtClean="0"/>
              <a:pPr/>
              <a:t>07/06/2012</a:t>
            </a:fld>
            <a:endParaRPr lang="ca-ES"/>
          </a:p>
        </p:txBody>
      </p:sp>
      <p:sp>
        <p:nvSpPr>
          <p:cNvPr id="9" name="8 Marcador de número de diapositiva"/>
          <p:cNvSpPr>
            <a:spLocks noGrp="1"/>
          </p:cNvSpPr>
          <p:nvPr>
            <p:ph type="sldNum" sz="quarter" idx="15"/>
          </p:nvPr>
        </p:nvSpPr>
        <p:spPr/>
        <p:txBody>
          <a:bodyPr rtlCol="0"/>
          <a:lstStyle/>
          <a:p>
            <a:fld id="{D302319A-18FE-4F3B-B164-E6A717B7FEA4}" type="slidenum">
              <a:rPr lang="ca-ES" smtClean="0"/>
              <a:pPr/>
              <a:t>‹#›</a:t>
            </a:fld>
            <a:endParaRPr lang="ca-ES"/>
          </a:p>
        </p:txBody>
      </p:sp>
      <p:sp>
        <p:nvSpPr>
          <p:cNvPr id="10" name="9 Marcador de pie de página"/>
          <p:cNvSpPr>
            <a:spLocks noGrp="1"/>
          </p:cNvSpPr>
          <p:nvPr>
            <p:ph type="ftr" sz="quarter" idx="16"/>
          </p:nvPr>
        </p:nvSpPr>
        <p:spPr/>
        <p:txBody>
          <a:bodyPr rtlCol="0"/>
          <a:lstStyle/>
          <a:p>
            <a:endParaRPr lang="ca-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6721E516-FB36-4317-85D8-5B567C62D0E9}" type="datetimeFigureOut">
              <a:rPr lang="ca-ES" smtClean="0"/>
              <a:pPr/>
              <a:t>07/06/2012</a:t>
            </a:fld>
            <a:endParaRPr lang="ca-ES"/>
          </a:p>
        </p:txBody>
      </p:sp>
      <p:sp>
        <p:nvSpPr>
          <p:cNvPr id="5" name="4 Marcador de pie de página"/>
          <p:cNvSpPr>
            <a:spLocks noGrp="1"/>
          </p:cNvSpPr>
          <p:nvPr>
            <p:ph type="ftr" sz="quarter" idx="11"/>
          </p:nvPr>
        </p:nvSpPr>
        <p:spPr bwMode="auto">
          <a:xfrm rot="5400000">
            <a:off x="7077456" y="4178808"/>
            <a:ext cx="3657600" cy="384048"/>
          </a:xfrm>
        </p:spPr>
        <p:txBody>
          <a:bodyPr/>
          <a:lstStyle/>
          <a:p>
            <a:endParaRPr lang="ca-ES"/>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D302319A-18FE-4F3B-B164-E6A717B7FEA4}" type="slidenum">
              <a:rPr lang="ca-ES" smtClean="0"/>
              <a:pPr/>
              <a:t>‹#›</a:t>
            </a:fld>
            <a:endParaRPr lang="ca-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6721E516-FB36-4317-85D8-5B567C62D0E9}" type="datetimeFigureOut">
              <a:rPr lang="ca-ES" smtClean="0"/>
              <a:pPr/>
              <a:t>07/06/2012</a:t>
            </a:fld>
            <a:endParaRPr lang="ca-ES"/>
          </a:p>
        </p:txBody>
      </p:sp>
      <p:sp>
        <p:nvSpPr>
          <p:cNvPr id="6" name="5 Marcador de pie de página"/>
          <p:cNvSpPr>
            <a:spLocks noGrp="1"/>
          </p:cNvSpPr>
          <p:nvPr>
            <p:ph type="ftr" sz="quarter" idx="11"/>
          </p:nvPr>
        </p:nvSpPr>
        <p:spPr/>
        <p:txBody>
          <a:bodyPr/>
          <a:lstStyle/>
          <a:p>
            <a:endParaRPr lang="ca-ES"/>
          </a:p>
        </p:txBody>
      </p:sp>
      <p:sp>
        <p:nvSpPr>
          <p:cNvPr id="7" name="6 Marcador de número de diapositiva"/>
          <p:cNvSpPr>
            <a:spLocks noGrp="1"/>
          </p:cNvSpPr>
          <p:nvPr>
            <p:ph type="sldNum" sz="quarter" idx="12"/>
          </p:nvPr>
        </p:nvSpPr>
        <p:spPr/>
        <p:txBody>
          <a:bodyPr/>
          <a:lstStyle/>
          <a:p>
            <a:fld id="{D302319A-18FE-4F3B-B164-E6A717B7FEA4}" type="slidenum">
              <a:rPr lang="ca-ES" smtClean="0"/>
              <a:pPr/>
              <a:t>‹#›</a:t>
            </a:fld>
            <a:endParaRPr lang="ca-ES"/>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6721E516-FB36-4317-85D8-5B567C62D0E9}" type="datetimeFigureOut">
              <a:rPr lang="ca-ES" smtClean="0"/>
              <a:pPr/>
              <a:t>07/06/2012</a:t>
            </a:fld>
            <a:endParaRPr lang="ca-ES"/>
          </a:p>
        </p:txBody>
      </p:sp>
      <p:sp>
        <p:nvSpPr>
          <p:cNvPr id="8" name="7 Marcador de pie de página"/>
          <p:cNvSpPr>
            <a:spLocks noGrp="1"/>
          </p:cNvSpPr>
          <p:nvPr>
            <p:ph type="ftr" sz="quarter" idx="11"/>
          </p:nvPr>
        </p:nvSpPr>
        <p:spPr/>
        <p:txBody>
          <a:bodyPr/>
          <a:lstStyle/>
          <a:p>
            <a:endParaRPr lang="ca-ES"/>
          </a:p>
        </p:txBody>
      </p:sp>
      <p:sp>
        <p:nvSpPr>
          <p:cNvPr id="9" name="8 Marcador de número de diapositiva"/>
          <p:cNvSpPr>
            <a:spLocks noGrp="1"/>
          </p:cNvSpPr>
          <p:nvPr>
            <p:ph type="sldNum" sz="quarter" idx="12"/>
          </p:nvPr>
        </p:nvSpPr>
        <p:spPr/>
        <p:txBody>
          <a:bodyPr/>
          <a:lstStyle/>
          <a:p>
            <a:fld id="{D302319A-18FE-4F3B-B164-E6A717B7FEA4}" type="slidenum">
              <a:rPr lang="ca-ES" smtClean="0"/>
              <a:pPr/>
              <a:t>‹#›</a:t>
            </a:fld>
            <a:endParaRPr lang="ca-ES"/>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6721E516-FB36-4317-85D8-5B567C62D0E9}" type="datetimeFigureOut">
              <a:rPr lang="ca-ES" smtClean="0"/>
              <a:pPr/>
              <a:t>07/06/2012</a:t>
            </a:fld>
            <a:endParaRPr lang="ca-ES"/>
          </a:p>
        </p:txBody>
      </p:sp>
      <p:sp>
        <p:nvSpPr>
          <p:cNvPr id="7" name="6 Marcador de número de diapositiva"/>
          <p:cNvSpPr>
            <a:spLocks noGrp="1"/>
          </p:cNvSpPr>
          <p:nvPr>
            <p:ph type="sldNum" sz="quarter" idx="11"/>
          </p:nvPr>
        </p:nvSpPr>
        <p:spPr/>
        <p:txBody>
          <a:bodyPr rtlCol="0"/>
          <a:lstStyle/>
          <a:p>
            <a:fld id="{D302319A-18FE-4F3B-B164-E6A717B7FEA4}" type="slidenum">
              <a:rPr lang="ca-ES" smtClean="0"/>
              <a:pPr/>
              <a:t>‹#›</a:t>
            </a:fld>
            <a:endParaRPr lang="ca-ES"/>
          </a:p>
        </p:txBody>
      </p:sp>
      <p:sp>
        <p:nvSpPr>
          <p:cNvPr id="8" name="7 Marcador de pie de página"/>
          <p:cNvSpPr>
            <a:spLocks noGrp="1"/>
          </p:cNvSpPr>
          <p:nvPr>
            <p:ph type="ftr" sz="quarter" idx="12"/>
          </p:nvPr>
        </p:nvSpPr>
        <p:spPr/>
        <p:txBody>
          <a:bodyPr rtlCol="0"/>
          <a:lstStyle/>
          <a:p>
            <a:endParaRPr lang="ca-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6721E516-FB36-4317-85D8-5B567C62D0E9}" type="datetimeFigureOut">
              <a:rPr lang="ca-ES" smtClean="0"/>
              <a:pPr/>
              <a:t>07/06/2012</a:t>
            </a:fld>
            <a:endParaRPr lang="ca-ES"/>
          </a:p>
        </p:txBody>
      </p:sp>
      <p:sp>
        <p:nvSpPr>
          <p:cNvPr id="3" name="2 Marcador de pie de página"/>
          <p:cNvSpPr>
            <a:spLocks noGrp="1"/>
          </p:cNvSpPr>
          <p:nvPr>
            <p:ph type="ftr" sz="quarter" idx="11"/>
          </p:nvPr>
        </p:nvSpPr>
        <p:spPr/>
        <p:txBody>
          <a:bodyPr/>
          <a:lstStyle/>
          <a:p>
            <a:endParaRPr lang="ca-ES"/>
          </a:p>
        </p:txBody>
      </p:sp>
      <p:sp>
        <p:nvSpPr>
          <p:cNvPr id="4" name="3 Marcador de número de diapositiva"/>
          <p:cNvSpPr>
            <a:spLocks noGrp="1"/>
          </p:cNvSpPr>
          <p:nvPr>
            <p:ph type="sldNum" sz="quarter" idx="12"/>
          </p:nvPr>
        </p:nvSpPr>
        <p:spPr/>
        <p:txBody>
          <a:bodyPr/>
          <a:lstStyle/>
          <a:p>
            <a:fld id="{D302319A-18FE-4F3B-B164-E6A717B7FEA4}" type="slidenum">
              <a:rPr lang="ca-ES" smtClean="0"/>
              <a:pPr/>
              <a:t>‹#›</a:t>
            </a:fld>
            <a:endParaRPr lang="ca-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6721E516-FB36-4317-85D8-5B567C62D0E9}" type="datetimeFigureOut">
              <a:rPr lang="ca-ES" smtClean="0"/>
              <a:pPr/>
              <a:t>07/06/2012</a:t>
            </a:fld>
            <a:endParaRPr lang="ca-ES"/>
          </a:p>
        </p:txBody>
      </p:sp>
      <p:sp>
        <p:nvSpPr>
          <p:cNvPr id="22" name="21 Marcador de número de diapositiva"/>
          <p:cNvSpPr>
            <a:spLocks noGrp="1"/>
          </p:cNvSpPr>
          <p:nvPr>
            <p:ph type="sldNum" sz="quarter" idx="15"/>
          </p:nvPr>
        </p:nvSpPr>
        <p:spPr/>
        <p:txBody>
          <a:bodyPr rtlCol="0"/>
          <a:lstStyle/>
          <a:p>
            <a:fld id="{D302319A-18FE-4F3B-B164-E6A717B7FEA4}" type="slidenum">
              <a:rPr lang="ca-ES" smtClean="0"/>
              <a:pPr/>
              <a:t>‹#›</a:t>
            </a:fld>
            <a:endParaRPr lang="ca-ES"/>
          </a:p>
        </p:txBody>
      </p:sp>
      <p:sp>
        <p:nvSpPr>
          <p:cNvPr id="23" name="22 Marcador de pie de página"/>
          <p:cNvSpPr>
            <a:spLocks noGrp="1"/>
          </p:cNvSpPr>
          <p:nvPr>
            <p:ph type="ftr" sz="quarter" idx="16"/>
          </p:nvPr>
        </p:nvSpPr>
        <p:spPr/>
        <p:txBody>
          <a:bodyPr rtlCol="0"/>
          <a:lstStyle/>
          <a:p>
            <a:endParaRPr lang="ca-E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6721E516-FB36-4317-85D8-5B567C62D0E9}" type="datetimeFigureOut">
              <a:rPr lang="ca-ES" smtClean="0"/>
              <a:pPr/>
              <a:t>07/06/2012</a:t>
            </a:fld>
            <a:endParaRPr lang="ca-ES"/>
          </a:p>
        </p:txBody>
      </p:sp>
      <p:sp>
        <p:nvSpPr>
          <p:cNvPr id="18" name="17 Marcador de número de diapositiva"/>
          <p:cNvSpPr>
            <a:spLocks noGrp="1"/>
          </p:cNvSpPr>
          <p:nvPr>
            <p:ph type="sldNum" sz="quarter" idx="11"/>
          </p:nvPr>
        </p:nvSpPr>
        <p:spPr/>
        <p:txBody>
          <a:bodyPr rtlCol="0"/>
          <a:lstStyle/>
          <a:p>
            <a:fld id="{D302319A-18FE-4F3B-B164-E6A717B7FEA4}" type="slidenum">
              <a:rPr lang="ca-ES" smtClean="0"/>
              <a:pPr/>
              <a:t>‹#›</a:t>
            </a:fld>
            <a:endParaRPr lang="ca-ES"/>
          </a:p>
        </p:txBody>
      </p:sp>
      <p:sp>
        <p:nvSpPr>
          <p:cNvPr id="21" name="20 Marcador de pie de página"/>
          <p:cNvSpPr>
            <a:spLocks noGrp="1"/>
          </p:cNvSpPr>
          <p:nvPr>
            <p:ph type="ftr" sz="quarter" idx="12"/>
          </p:nvPr>
        </p:nvSpPr>
        <p:spPr/>
        <p:txBody>
          <a:bodyPr rtlCol="0"/>
          <a:lstStyle/>
          <a:p>
            <a:endParaRPr lang="ca-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6721E516-FB36-4317-85D8-5B567C62D0E9}" type="datetimeFigureOut">
              <a:rPr lang="ca-ES" smtClean="0"/>
              <a:pPr/>
              <a:t>07/06/2012</a:t>
            </a:fld>
            <a:endParaRPr lang="ca-ES"/>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ca-ES"/>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D302319A-18FE-4F3B-B164-E6A717B7FEA4}" type="slidenum">
              <a:rPr lang="ca-ES" smtClean="0"/>
              <a:pPr/>
              <a:t>‹#›</a:t>
            </a:fld>
            <a:endParaRPr lang="ca-E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691680" y="764704"/>
            <a:ext cx="7128792" cy="2736304"/>
          </a:xfrm>
        </p:spPr>
        <p:txBody>
          <a:bodyPr>
            <a:noAutofit/>
          </a:bodyPr>
          <a:lstStyle/>
          <a:p>
            <a:r>
              <a:rPr lang="ca-ES" sz="4800" dirty="0">
                <a:latin typeface="Andalus" pitchFamily="18" charset="-78"/>
                <a:cs typeface="Andalus" pitchFamily="18" charset="-78"/>
              </a:rPr>
              <a:t>Coordinació en els cicles menstruals</a:t>
            </a:r>
            <a:r>
              <a:rPr lang="es-ES" sz="4800" dirty="0">
                <a:latin typeface="Andalus" pitchFamily="18" charset="-78"/>
                <a:cs typeface="Andalus" pitchFamily="18" charset="-78"/>
              </a:rPr>
              <a:t/>
            </a:r>
            <a:br>
              <a:rPr lang="es-ES" sz="4800" dirty="0">
                <a:latin typeface="Andalus" pitchFamily="18" charset="-78"/>
                <a:cs typeface="Andalus" pitchFamily="18" charset="-78"/>
              </a:rPr>
            </a:br>
            <a:endParaRPr lang="ca-ES" sz="4800" dirty="0">
              <a:latin typeface="Andalus" pitchFamily="18" charset="-78"/>
              <a:cs typeface="Andalus" pitchFamily="18" charset="-78"/>
            </a:endParaRPr>
          </a:p>
        </p:txBody>
      </p:sp>
      <p:sp>
        <p:nvSpPr>
          <p:cNvPr id="3" name="2 Subtítulo"/>
          <p:cNvSpPr>
            <a:spLocks noGrp="1"/>
          </p:cNvSpPr>
          <p:nvPr>
            <p:ph type="subTitle" idx="1"/>
          </p:nvPr>
        </p:nvSpPr>
        <p:spPr/>
        <p:txBody>
          <a:bodyPr/>
          <a:lstStyle/>
          <a:p>
            <a:r>
              <a:rPr lang="ca-ES" dirty="0" smtClean="0"/>
              <a:t>Marta </a:t>
            </a:r>
            <a:r>
              <a:rPr lang="ca-ES" dirty="0" err="1" smtClean="0"/>
              <a:t>Guillamon</a:t>
            </a:r>
            <a:r>
              <a:rPr lang="ca-ES" dirty="0" smtClean="0"/>
              <a:t>, Sara </a:t>
            </a:r>
            <a:r>
              <a:rPr lang="ca-ES" dirty="0" err="1" smtClean="0"/>
              <a:t>Verjano</a:t>
            </a:r>
            <a:r>
              <a:rPr lang="ca-ES" dirty="0" smtClean="0"/>
              <a:t>, Alba </a:t>
            </a:r>
            <a:r>
              <a:rPr lang="ca-ES" dirty="0" err="1" smtClean="0"/>
              <a:t>Illan</a:t>
            </a:r>
            <a:r>
              <a:rPr lang="ca-ES" dirty="0" smtClean="0"/>
              <a:t> i Laura Ruiz</a:t>
            </a:r>
            <a:endParaRPr lang="ca-ES" dirty="0"/>
          </a:p>
        </p:txBody>
      </p:sp>
    </p:spTree>
    <p:extLst>
      <p:ext uri="{BB962C8B-B14F-4D97-AF65-F5344CB8AC3E}">
        <p14:creationId xmlns:p14="http://schemas.microsoft.com/office/powerpoint/2010/main" xmlns="" val="16025135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ca-ES" b="1" dirty="0"/>
              <a:t>Conclusions:</a:t>
            </a:r>
            <a:r>
              <a:rPr lang="es-ES" b="1" dirty="0"/>
              <a:t/>
            </a:r>
            <a:br>
              <a:rPr lang="es-ES" b="1" dirty="0"/>
            </a:br>
            <a:endParaRPr lang="ca-ES" dirty="0"/>
          </a:p>
        </p:txBody>
      </p:sp>
      <p:sp>
        <p:nvSpPr>
          <p:cNvPr id="3" name="2 Marcador de contenido"/>
          <p:cNvSpPr>
            <a:spLocks noGrp="1"/>
          </p:cNvSpPr>
          <p:nvPr>
            <p:ph sz="quarter" idx="1"/>
          </p:nvPr>
        </p:nvSpPr>
        <p:spPr/>
        <p:txBody>
          <a:bodyPr>
            <a:normAutofit/>
          </a:bodyPr>
          <a:lstStyle/>
          <a:p>
            <a:r>
              <a:rPr lang="ca-ES" dirty="0">
                <a:latin typeface="Vrinda" pitchFamily="34" charset="0"/>
                <a:cs typeface="Vrinda" pitchFamily="34" charset="0"/>
              </a:rPr>
              <a:t>Per tant, si els cicles menstruals no es coordinessin i fossin aleatoris, com en el cas que acabem de representar, la probabilitat de que coincidissin seria 1 de cada 6 o, dit d’una altra manera, hi hauria un 16,67% de possibilitats.</a:t>
            </a:r>
            <a:endParaRPr lang="es-ES" dirty="0">
              <a:latin typeface="Vrinda" pitchFamily="34" charset="0"/>
              <a:cs typeface="Vrinda" pitchFamily="34" charset="0"/>
            </a:endParaRPr>
          </a:p>
          <a:p>
            <a:r>
              <a:rPr lang="ca-ES" dirty="0">
                <a:latin typeface="Vrinda" pitchFamily="34" charset="0"/>
                <a:cs typeface="Vrinda" pitchFamily="34" charset="0"/>
              </a:rPr>
              <a:t>Segons els resultats de l’enquesta, en el nostre centre, un 59% de les noies es coordinen la regla amb alguna persona pròxima. Per tant, si comparem els dos valors, podem deduir que el rumor de que les dones es coordinen la regla, no és tan sols un rumor, sinó que potser té una explicació científica.</a:t>
            </a:r>
            <a:endParaRPr lang="es-ES" dirty="0">
              <a:latin typeface="Vrinda" pitchFamily="34" charset="0"/>
              <a:cs typeface="Vrinda" pitchFamily="34" charset="0"/>
            </a:endParaRPr>
          </a:p>
          <a:p>
            <a:pPr marL="0" indent="0">
              <a:buNone/>
            </a:pPr>
            <a:endParaRPr lang="ca-ES" dirty="0"/>
          </a:p>
        </p:txBody>
      </p:sp>
    </p:spTree>
    <p:extLst>
      <p:ext uri="{BB962C8B-B14F-4D97-AF65-F5344CB8AC3E}">
        <p14:creationId xmlns:p14="http://schemas.microsoft.com/office/powerpoint/2010/main" xmlns="" val="833611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a:xfrm>
            <a:off x="755576" y="2492896"/>
            <a:ext cx="7467600" cy="1143000"/>
          </a:xfrm>
        </p:spPr>
        <p:txBody>
          <a:bodyPr/>
          <a:lstStyle/>
          <a:p>
            <a:r>
              <a:rPr lang="ca-ES" dirty="0" smtClean="0"/>
              <a:t>Moltes gràcies per la seva atenció!</a:t>
            </a:r>
            <a:endParaRPr lang="es-E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ca-ES" b="1" dirty="0"/>
              <a:t>Introducció:</a:t>
            </a:r>
            <a:r>
              <a:rPr lang="es-ES" b="1" dirty="0"/>
              <a:t/>
            </a:r>
            <a:br>
              <a:rPr lang="es-ES" b="1" dirty="0"/>
            </a:br>
            <a:endParaRPr lang="ca-ES" dirty="0"/>
          </a:p>
        </p:txBody>
      </p:sp>
      <p:sp>
        <p:nvSpPr>
          <p:cNvPr id="3" name="2 Marcador de contenido"/>
          <p:cNvSpPr>
            <a:spLocks noGrp="1"/>
          </p:cNvSpPr>
          <p:nvPr>
            <p:ph sz="quarter" idx="1"/>
          </p:nvPr>
        </p:nvSpPr>
        <p:spPr/>
        <p:txBody>
          <a:bodyPr>
            <a:normAutofit/>
          </a:bodyPr>
          <a:lstStyle/>
          <a:p>
            <a:pPr marL="0" indent="0">
              <a:buNone/>
            </a:pPr>
            <a:r>
              <a:rPr lang="ca-ES" dirty="0">
                <a:latin typeface="Andalus" pitchFamily="18" charset="-78"/>
                <a:cs typeface="Andalus" pitchFamily="18" charset="-78"/>
              </a:rPr>
              <a:t>Sempre havíem sentit a parlar de la possible coordinació dels cicles menstruals entre les dones. Volíem saber si era un simple rumor o si, pel contrari, hi havia alguna explicació científica</a:t>
            </a:r>
            <a:r>
              <a:rPr lang="ca-ES" dirty="0" smtClean="0">
                <a:latin typeface="Andalus" pitchFamily="18" charset="-78"/>
                <a:cs typeface="Andalus" pitchFamily="18" charset="-78"/>
              </a:rPr>
              <a:t>. </a:t>
            </a:r>
          </a:p>
          <a:p>
            <a:pPr marL="0" indent="0">
              <a:buNone/>
            </a:pPr>
            <a:r>
              <a:rPr lang="ca-ES" dirty="0" smtClean="0">
                <a:latin typeface="Andalus" pitchFamily="18" charset="-78"/>
                <a:cs typeface="Andalus" pitchFamily="18" charset="-78"/>
              </a:rPr>
              <a:t>Aquesta curiositat ens ha portat a escollir aquest tema com a treball. Creiem que es un tema que s’hauria de tractar més a fons ja que la majoria de la gent no té coneixements però sí que n’ha sentit parlar. </a:t>
            </a:r>
            <a:endParaRPr lang="es-ES" dirty="0">
              <a:latin typeface="Andalus" pitchFamily="18" charset="-78"/>
              <a:cs typeface="Andalus" pitchFamily="18" charset="-78"/>
            </a:endParaRPr>
          </a:p>
          <a:p>
            <a:pPr marL="0" indent="0">
              <a:buNone/>
            </a:pPr>
            <a:endParaRPr lang="ca-ES" dirty="0"/>
          </a:p>
        </p:txBody>
      </p:sp>
    </p:spTree>
    <p:extLst>
      <p:ext uri="{BB962C8B-B14F-4D97-AF65-F5344CB8AC3E}">
        <p14:creationId xmlns:p14="http://schemas.microsoft.com/office/powerpoint/2010/main" xmlns="" val="40042091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ca-ES" b="1" dirty="0"/>
              <a:t>Objectius:</a:t>
            </a:r>
            <a:r>
              <a:rPr lang="es-ES" b="1" dirty="0"/>
              <a:t/>
            </a:r>
            <a:br>
              <a:rPr lang="es-ES" b="1" dirty="0"/>
            </a:br>
            <a:endParaRPr lang="ca-ES" dirty="0"/>
          </a:p>
        </p:txBody>
      </p:sp>
      <p:sp>
        <p:nvSpPr>
          <p:cNvPr id="3" name="2 Marcador de contenido"/>
          <p:cNvSpPr>
            <a:spLocks noGrp="1"/>
          </p:cNvSpPr>
          <p:nvPr>
            <p:ph sz="quarter" idx="1"/>
          </p:nvPr>
        </p:nvSpPr>
        <p:spPr/>
        <p:txBody>
          <a:bodyPr>
            <a:normAutofit/>
          </a:bodyPr>
          <a:lstStyle/>
          <a:p>
            <a:r>
              <a:rPr lang="ca-ES" dirty="0" smtClean="0">
                <a:latin typeface="Batang" pitchFamily="18" charset="-127"/>
                <a:ea typeface="Batang" pitchFamily="18" charset="-127"/>
              </a:rPr>
              <a:t>Saber si el fet de que les dones ens coordinem la regla és cert o no.</a:t>
            </a:r>
            <a:endParaRPr lang="es-ES" dirty="0">
              <a:latin typeface="Batang" pitchFamily="18" charset="-127"/>
              <a:ea typeface="Batang" pitchFamily="18" charset="-127"/>
            </a:endParaRPr>
          </a:p>
          <a:p>
            <a:pPr marL="0" indent="0">
              <a:buNone/>
            </a:pPr>
            <a:endParaRPr lang="ca-ES" dirty="0"/>
          </a:p>
        </p:txBody>
      </p:sp>
    </p:spTree>
    <p:extLst>
      <p:ext uri="{BB962C8B-B14F-4D97-AF65-F5344CB8AC3E}">
        <p14:creationId xmlns:p14="http://schemas.microsoft.com/office/powerpoint/2010/main" xmlns="" val="37149615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ca-ES" dirty="0"/>
              <a:t>Disseny de l’experiment:</a:t>
            </a:r>
          </a:p>
        </p:txBody>
      </p:sp>
      <p:sp>
        <p:nvSpPr>
          <p:cNvPr id="3" name="2 Marcador de contenido"/>
          <p:cNvSpPr>
            <a:spLocks noGrp="1"/>
          </p:cNvSpPr>
          <p:nvPr>
            <p:ph sz="quarter" idx="1"/>
          </p:nvPr>
        </p:nvSpPr>
        <p:spPr/>
        <p:txBody>
          <a:bodyPr>
            <a:normAutofit lnSpcReduction="10000"/>
          </a:bodyPr>
          <a:lstStyle/>
          <a:p>
            <a:r>
              <a:rPr lang="ca-ES" dirty="0">
                <a:latin typeface="Bell MT" pitchFamily="18" charset="0"/>
              </a:rPr>
              <a:t>Primer vam pensar cadascuna una idea i després la vam posar en comú. Vam estar pensant i la idea que més ens va agradar va ser la dels cicles menstruals, ja que ens va semblar molt interessant i tenia a veure amb nosaltres.</a:t>
            </a:r>
            <a:endParaRPr lang="es-ES" dirty="0">
              <a:latin typeface="Bell MT" pitchFamily="18" charset="0"/>
            </a:endParaRPr>
          </a:p>
          <a:p>
            <a:r>
              <a:rPr lang="ca-ES" dirty="0">
                <a:latin typeface="Bell MT" pitchFamily="18" charset="0"/>
              </a:rPr>
              <a:t>Per informar-nos de què anava el tema, vam buscar per Internet informació sobre els cicles menstruals. Una vegada ens vam informar vam començar a pensar en la pregunta que faríem a la gent.</a:t>
            </a:r>
            <a:endParaRPr lang="es-ES" dirty="0">
              <a:latin typeface="Bell MT" pitchFamily="18" charset="0"/>
            </a:endParaRPr>
          </a:p>
          <a:p>
            <a:r>
              <a:rPr lang="ca-ES" dirty="0">
                <a:latin typeface="Bell MT" pitchFamily="18" charset="0"/>
              </a:rPr>
              <a:t>Al final vam decidir que preguntaríem “Et coordines la regle amb les teves germanes, amigues o mare?”.</a:t>
            </a:r>
            <a:endParaRPr lang="es-ES" dirty="0">
              <a:latin typeface="Bell MT" pitchFamily="18" charset="0"/>
            </a:endParaRPr>
          </a:p>
          <a:p>
            <a:pPr marL="0" indent="0">
              <a:buNone/>
            </a:pPr>
            <a:endParaRPr lang="ca-ES" dirty="0"/>
          </a:p>
        </p:txBody>
      </p:sp>
    </p:spTree>
    <p:extLst>
      <p:ext uri="{BB962C8B-B14F-4D97-AF65-F5344CB8AC3E}">
        <p14:creationId xmlns:p14="http://schemas.microsoft.com/office/powerpoint/2010/main" xmlns="" val="26257667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normAutofit/>
          </a:bodyPr>
          <a:lstStyle/>
          <a:p>
            <a:r>
              <a:rPr lang="ca-ES" dirty="0" smtClean="0">
                <a:latin typeface="Batang" pitchFamily="18" charset="-127"/>
                <a:ea typeface="Batang" pitchFamily="18" charset="-127"/>
              </a:rPr>
              <a:t>Vam organitzar </a:t>
            </a:r>
            <a:r>
              <a:rPr lang="ca-ES" dirty="0">
                <a:latin typeface="Batang" pitchFamily="18" charset="-127"/>
                <a:ea typeface="Batang" pitchFamily="18" charset="-127"/>
              </a:rPr>
              <a:t>les enquestes per les classes del centre, </a:t>
            </a:r>
            <a:r>
              <a:rPr lang="ca-ES" dirty="0" smtClean="0">
                <a:latin typeface="Batang" pitchFamily="18" charset="-127"/>
                <a:ea typeface="Batang" pitchFamily="18" charset="-127"/>
              </a:rPr>
              <a:t>escollint </a:t>
            </a:r>
            <a:r>
              <a:rPr lang="ca-ES" dirty="0">
                <a:latin typeface="Batang" pitchFamily="18" charset="-127"/>
                <a:ea typeface="Batang" pitchFamily="18" charset="-127"/>
              </a:rPr>
              <a:t>a cinc alumnes de cada classe aleatòriament fent servir un dau de  vint cares i ens </a:t>
            </a:r>
            <a:r>
              <a:rPr lang="ca-ES" dirty="0" smtClean="0">
                <a:latin typeface="Batang" pitchFamily="18" charset="-127"/>
                <a:ea typeface="Batang" pitchFamily="18" charset="-127"/>
              </a:rPr>
              <a:t>va tocar </a:t>
            </a:r>
            <a:r>
              <a:rPr lang="ca-ES" dirty="0">
                <a:latin typeface="Batang" pitchFamily="18" charset="-127"/>
                <a:ea typeface="Batang" pitchFamily="18" charset="-127"/>
              </a:rPr>
              <a:t>gent a l’atzar. </a:t>
            </a:r>
            <a:r>
              <a:rPr lang="ca-ES" dirty="0" smtClean="0">
                <a:latin typeface="Batang" pitchFamily="18" charset="-127"/>
                <a:ea typeface="Batang" pitchFamily="18" charset="-127"/>
              </a:rPr>
              <a:t>Els resultats obtinguts són garantits ja </a:t>
            </a:r>
            <a:r>
              <a:rPr lang="ca-ES" dirty="0">
                <a:latin typeface="Batang" pitchFamily="18" charset="-127"/>
                <a:ea typeface="Batang" pitchFamily="18" charset="-127"/>
              </a:rPr>
              <a:t>que s’ha fet a molts alumnes de diferents sexes i d’edats variades. </a:t>
            </a:r>
            <a:endParaRPr lang="es-ES" dirty="0">
              <a:latin typeface="Batang" pitchFamily="18" charset="-127"/>
              <a:ea typeface="Batang" pitchFamily="18" charset="-127"/>
            </a:endParaRPr>
          </a:p>
          <a:p>
            <a:r>
              <a:rPr lang="ca-ES" dirty="0">
                <a:latin typeface="Batang" pitchFamily="18" charset="-127"/>
                <a:ea typeface="Batang" pitchFamily="18" charset="-127"/>
              </a:rPr>
              <a:t> Fins al moment només </a:t>
            </a:r>
            <a:r>
              <a:rPr lang="ca-ES" dirty="0" smtClean="0">
                <a:latin typeface="Batang" pitchFamily="18" charset="-127"/>
                <a:ea typeface="Batang" pitchFamily="18" charset="-127"/>
              </a:rPr>
              <a:t>havíem </a:t>
            </a:r>
            <a:r>
              <a:rPr lang="ca-ES" dirty="0">
                <a:latin typeface="Batang" pitchFamily="18" charset="-127"/>
                <a:ea typeface="Batang" pitchFamily="18" charset="-127"/>
              </a:rPr>
              <a:t>estudiat que </a:t>
            </a:r>
            <a:r>
              <a:rPr lang="ca-ES" dirty="0" smtClean="0">
                <a:latin typeface="Batang" pitchFamily="18" charset="-127"/>
                <a:ea typeface="Batang" pitchFamily="18" charset="-127"/>
              </a:rPr>
              <a:t>era </a:t>
            </a:r>
            <a:r>
              <a:rPr lang="ca-ES" dirty="0">
                <a:latin typeface="Batang" pitchFamily="18" charset="-127"/>
                <a:ea typeface="Batang" pitchFamily="18" charset="-127"/>
              </a:rPr>
              <a:t>una mitjana i perquè </a:t>
            </a:r>
            <a:r>
              <a:rPr lang="ca-ES" dirty="0" smtClean="0">
                <a:latin typeface="Batang" pitchFamily="18" charset="-127"/>
                <a:ea typeface="Batang" pitchFamily="18" charset="-127"/>
              </a:rPr>
              <a:t>era </a:t>
            </a:r>
            <a:r>
              <a:rPr lang="ca-ES" dirty="0">
                <a:latin typeface="Batang" pitchFamily="18" charset="-127"/>
                <a:ea typeface="Batang" pitchFamily="18" charset="-127"/>
              </a:rPr>
              <a:t>millor resumir el resultat d’una sèrie de resultats de mostrejos a través de mitjanes.</a:t>
            </a:r>
            <a:endParaRPr lang="es-ES" dirty="0">
              <a:latin typeface="Batang" pitchFamily="18" charset="-127"/>
              <a:ea typeface="Batang" pitchFamily="18" charset="-127"/>
            </a:endParaRPr>
          </a:p>
          <a:p>
            <a:pPr marL="0" indent="0">
              <a:buNone/>
            </a:pPr>
            <a:endParaRPr lang="ca-ES" dirty="0"/>
          </a:p>
        </p:txBody>
      </p:sp>
      <p:sp>
        <p:nvSpPr>
          <p:cNvPr id="4" name="Títol 3"/>
          <p:cNvSpPr>
            <a:spLocks noGrp="1"/>
          </p:cNvSpPr>
          <p:nvPr>
            <p:ph type="title"/>
          </p:nvPr>
        </p:nvSpPr>
        <p:spPr/>
        <p:txBody>
          <a:bodyPr/>
          <a:lstStyle/>
          <a:p>
            <a:endParaRPr lang="es-ES"/>
          </a:p>
        </p:txBody>
      </p:sp>
    </p:spTree>
    <p:extLst>
      <p:ext uri="{BB962C8B-B14F-4D97-AF65-F5344CB8AC3E}">
        <p14:creationId xmlns:p14="http://schemas.microsoft.com/office/powerpoint/2010/main" xmlns="" val="37149615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ca-ES" b="1" dirty="0"/>
              <a:t>Estudi del procés:</a:t>
            </a:r>
            <a:r>
              <a:rPr lang="es-ES" b="1" dirty="0"/>
              <a:t/>
            </a:r>
            <a:br>
              <a:rPr lang="es-ES" b="1" dirty="0"/>
            </a:br>
            <a:endParaRPr lang="ca-ES" dirty="0"/>
          </a:p>
        </p:txBody>
      </p:sp>
      <p:sp>
        <p:nvSpPr>
          <p:cNvPr id="3" name="2 Marcador de contenido"/>
          <p:cNvSpPr>
            <a:spLocks noGrp="1"/>
          </p:cNvSpPr>
          <p:nvPr>
            <p:ph sz="quarter" idx="1"/>
          </p:nvPr>
        </p:nvSpPr>
        <p:spPr/>
        <p:txBody>
          <a:bodyPr>
            <a:normAutofit/>
          </a:bodyPr>
          <a:lstStyle/>
          <a:p>
            <a:pPr marL="0" indent="0">
              <a:buNone/>
            </a:pPr>
            <a:r>
              <a:rPr lang="ca-ES" dirty="0">
                <a:latin typeface="Palatino Linotype" pitchFamily="18" charset="0"/>
              </a:rPr>
              <a:t>Els nens tenien més dificultat en contestar ja que a casa no parlen d’això o no ho veuen, però tot i així alguns ens sabien </a:t>
            </a:r>
            <a:r>
              <a:rPr lang="ca-ES" dirty="0" smtClean="0">
                <a:latin typeface="Palatino Linotype" pitchFamily="18" charset="0"/>
              </a:rPr>
              <a:t>contestar, però tots amb cara estranya. Les </a:t>
            </a:r>
            <a:r>
              <a:rPr lang="ca-ES" dirty="0">
                <a:latin typeface="Palatino Linotype" pitchFamily="18" charset="0"/>
              </a:rPr>
              <a:t>noies </a:t>
            </a:r>
            <a:r>
              <a:rPr lang="ca-ES" dirty="0" smtClean="0">
                <a:latin typeface="Palatino Linotype" pitchFamily="18" charset="0"/>
              </a:rPr>
              <a:t>des de Segon</a:t>
            </a:r>
            <a:r>
              <a:rPr lang="ca-ES" dirty="0" smtClean="0">
                <a:latin typeface="Palatino Linotype" pitchFamily="18" charset="0"/>
              </a:rPr>
              <a:t> en amunt ens responien amb normalitat però a les de Primer</a:t>
            </a:r>
            <a:r>
              <a:rPr lang="ca-ES" dirty="0" smtClean="0">
                <a:latin typeface="Palatino Linotype" pitchFamily="18" charset="0"/>
              </a:rPr>
              <a:t>, </a:t>
            </a:r>
            <a:r>
              <a:rPr lang="ca-ES" dirty="0">
                <a:latin typeface="Palatino Linotype" pitchFamily="18" charset="0"/>
              </a:rPr>
              <a:t>en </a:t>
            </a:r>
            <a:r>
              <a:rPr lang="ca-ES" dirty="0" smtClean="0">
                <a:latin typeface="Palatino Linotype" pitchFamily="18" charset="0"/>
              </a:rPr>
              <a:t>canvi, </a:t>
            </a:r>
            <a:r>
              <a:rPr lang="ca-ES" dirty="0">
                <a:latin typeface="Palatino Linotype" pitchFamily="18" charset="0"/>
              </a:rPr>
              <a:t>els hi feia més </a:t>
            </a:r>
            <a:r>
              <a:rPr lang="ca-ES" dirty="0" smtClean="0">
                <a:latin typeface="Palatino Linotype" pitchFamily="18" charset="0"/>
              </a:rPr>
              <a:t>vergonya. </a:t>
            </a:r>
          </a:p>
          <a:p>
            <a:pPr marL="0" indent="0">
              <a:buNone/>
            </a:pPr>
            <a:r>
              <a:rPr lang="ca-ES" dirty="0" smtClean="0">
                <a:latin typeface="Palatino Linotype" pitchFamily="18" charset="0"/>
              </a:rPr>
              <a:t>Vam </a:t>
            </a:r>
            <a:r>
              <a:rPr lang="ca-ES" dirty="0">
                <a:latin typeface="Palatino Linotype" pitchFamily="18" charset="0"/>
              </a:rPr>
              <a:t>tenir un problema; algunes noies responien el que l’amiga deia però per aquesta raó, les vam tornar a repetir i els hi vam dir que ho diguessin segur. </a:t>
            </a:r>
            <a:endParaRPr lang="es-ES" dirty="0">
              <a:latin typeface="Palatino Linotype" pitchFamily="18" charset="0"/>
            </a:endParaRPr>
          </a:p>
          <a:p>
            <a:pPr marL="0" indent="0">
              <a:buNone/>
            </a:pPr>
            <a:endParaRPr lang="ca-ES" dirty="0"/>
          </a:p>
        </p:txBody>
      </p:sp>
    </p:spTree>
    <p:extLst>
      <p:ext uri="{BB962C8B-B14F-4D97-AF65-F5344CB8AC3E}">
        <p14:creationId xmlns:p14="http://schemas.microsoft.com/office/powerpoint/2010/main" xmlns="" val="28106848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ca-ES" b="1" dirty="0"/>
              <a:t>Resultats de l’enquesta</a:t>
            </a:r>
            <a:r>
              <a:rPr lang="es-ES" b="1" dirty="0"/>
              <a:t/>
            </a:r>
            <a:br>
              <a:rPr lang="es-ES" b="1" dirty="0"/>
            </a:br>
            <a:endParaRPr lang="ca-ES" dirty="0"/>
          </a:p>
        </p:txBody>
      </p:sp>
      <p:graphicFrame>
        <p:nvGraphicFramePr>
          <p:cNvPr id="4" name="Gràfic 3"/>
          <p:cNvGraphicFramePr/>
          <p:nvPr/>
        </p:nvGraphicFramePr>
        <p:xfrm>
          <a:off x="501452" y="1224186"/>
          <a:ext cx="7920880" cy="482453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15336396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àfic 3"/>
          <p:cNvGraphicFramePr/>
          <p:nvPr/>
        </p:nvGraphicFramePr>
        <p:xfrm>
          <a:off x="827584" y="620688"/>
          <a:ext cx="7704856" cy="561662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ca-ES" b="1" dirty="0"/>
              <a:t>Càlculs</a:t>
            </a:r>
            <a:r>
              <a:rPr lang="es-ES" b="1" dirty="0"/>
              <a:t/>
            </a:r>
            <a:br>
              <a:rPr lang="es-ES" b="1" dirty="0"/>
            </a:br>
            <a:endParaRPr lang="ca-ES" dirty="0"/>
          </a:p>
        </p:txBody>
      </p:sp>
      <p:graphicFrame>
        <p:nvGraphicFramePr>
          <p:cNvPr id="17" name="Contenidor de contingut 16"/>
          <p:cNvGraphicFramePr>
            <a:graphicFrameLocks noGrp="1"/>
          </p:cNvGraphicFramePr>
          <p:nvPr>
            <p:ph sz="quarter" idx="1"/>
          </p:nvPr>
        </p:nvGraphicFramePr>
        <p:xfrm>
          <a:off x="827582" y="1916831"/>
          <a:ext cx="7200802" cy="2808313"/>
        </p:xfrm>
        <a:graphic>
          <a:graphicData uri="http://schemas.openxmlformats.org/drawingml/2006/table">
            <a:tbl>
              <a:tblPr/>
              <a:tblGrid>
                <a:gridCol w="1027846"/>
                <a:gridCol w="1028826"/>
                <a:gridCol w="1028826"/>
                <a:gridCol w="1028826"/>
                <a:gridCol w="1028826"/>
                <a:gridCol w="1028826"/>
                <a:gridCol w="1028826"/>
              </a:tblGrid>
              <a:tr h="532457">
                <a:tc>
                  <a:txBody>
                    <a:bodyPr/>
                    <a:lstStyle/>
                    <a:p>
                      <a:pPr algn="ctr">
                        <a:lnSpc>
                          <a:spcPct val="150000"/>
                        </a:lnSpc>
                        <a:spcAft>
                          <a:spcPts val="0"/>
                        </a:spcAft>
                      </a:pPr>
                      <a:r>
                        <a:rPr lang="ca-ES" sz="1600" dirty="0">
                          <a:latin typeface="Century Gothic"/>
                          <a:ea typeface="Georgia"/>
                          <a:cs typeface="Times New Roman"/>
                        </a:rPr>
                        <a:t>1</a:t>
                      </a:r>
                      <a:endParaRPr lang="es-ES" sz="1600" dirty="0">
                        <a:latin typeface="Century Gothic"/>
                        <a:ea typeface="Georg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ca-ES" sz="1600">
                          <a:latin typeface="Century Gothic"/>
                          <a:ea typeface="Georgia"/>
                          <a:cs typeface="Times New Roman"/>
                        </a:rPr>
                        <a:t>2</a:t>
                      </a:r>
                      <a:endParaRPr lang="es-ES" sz="1600">
                        <a:latin typeface="Century Gothic"/>
                        <a:ea typeface="Georg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ca-ES" sz="1600">
                          <a:latin typeface="Century Gothic"/>
                          <a:ea typeface="Georgia"/>
                          <a:cs typeface="Times New Roman"/>
                        </a:rPr>
                        <a:t>3</a:t>
                      </a:r>
                      <a:endParaRPr lang="es-ES" sz="1600">
                        <a:latin typeface="Century Gothic"/>
                        <a:ea typeface="Georg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ca-ES" sz="1600">
                          <a:latin typeface="Century Gothic"/>
                          <a:ea typeface="Georgia"/>
                          <a:cs typeface="Times New Roman"/>
                        </a:rPr>
                        <a:t>4</a:t>
                      </a:r>
                      <a:endParaRPr lang="es-ES" sz="1600">
                        <a:latin typeface="Century Gothic"/>
                        <a:ea typeface="Georg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ca-ES" sz="1600">
                          <a:latin typeface="Century Gothic"/>
                          <a:ea typeface="Georgia"/>
                          <a:cs typeface="Times New Roman"/>
                        </a:rPr>
                        <a:t>5</a:t>
                      </a:r>
                      <a:endParaRPr lang="es-ES" sz="1600">
                        <a:latin typeface="Century Gothic"/>
                        <a:ea typeface="Georg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ca-ES" sz="1600">
                          <a:latin typeface="Century Gothic"/>
                          <a:ea typeface="Georgia"/>
                          <a:cs typeface="Times New Roman"/>
                        </a:rPr>
                        <a:t>6</a:t>
                      </a:r>
                      <a:endParaRPr lang="es-ES" sz="1600">
                        <a:latin typeface="Century Gothic"/>
                        <a:ea typeface="Georg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ca-ES" sz="1600">
                          <a:latin typeface="Century Gothic"/>
                          <a:ea typeface="Georgia"/>
                          <a:cs typeface="Times New Roman"/>
                        </a:rPr>
                        <a:t>7</a:t>
                      </a:r>
                      <a:endParaRPr lang="es-ES" sz="1600">
                        <a:latin typeface="Century Gothic"/>
                        <a:ea typeface="Georg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8964">
                <a:tc>
                  <a:txBody>
                    <a:bodyPr/>
                    <a:lstStyle/>
                    <a:p>
                      <a:pPr algn="ctr">
                        <a:lnSpc>
                          <a:spcPct val="150000"/>
                        </a:lnSpc>
                        <a:spcAft>
                          <a:spcPts val="0"/>
                        </a:spcAft>
                      </a:pPr>
                      <a:r>
                        <a:rPr lang="ca-ES" sz="1600">
                          <a:latin typeface="Century Gothic"/>
                          <a:ea typeface="Georgia"/>
                          <a:cs typeface="Times New Roman"/>
                        </a:rPr>
                        <a:t>8</a:t>
                      </a:r>
                      <a:endParaRPr lang="es-ES" sz="1600">
                        <a:latin typeface="Century Gothic"/>
                        <a:ea typeface="Georg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ca-ES" sz="1600">
                          <a:latin typeface="Century Gothic"/>
                          <a:ea typeface="Georgia"/>
                          <a:cs typeface="Times New Roman"/>
                        </a:rPr>
                        <a:t>9</a:t>
                      </a:r>
                      <a:endParaRPr lang="es-ES" sz="1600">
                        <a:latin typeface="Century Gothic"/>
                        <a:ea typeface="Georg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ca-ES" sz="1600">
                          <a:latin typeface="Century Gothic"/>
                          <a:ea typeface="Georgia"/>
                          <a:cs typeface="Times New Roman"/>
                        </a:rPr>
                        <a:t>10</a:t>
                      </a:r>
                      <a:endParaRPr lang="es-ES" sz="1600">
                        <a:latin typeface="Century Gothic"/>
                        <a:ea typeface="Georg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ca-ES" sz="1600">
                          <a:latin typeface="Century Gothic"/>
                          <a:ea typeface="Georgia"/>
                          <a:cs typeface="Times New Roman"/>
                        </a:rPr>
                        <a:t>11</a:t>
                      </a:r>
                      <a:endParaRPr lang="es-ES" sz="1600">
                        <a:latin typeface="Century Gothic"/>
                        <a:ea typeface="Georg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ca-ES" sz="1600">
                          <a:latin typeface="Century Gothic"/>
                          <a:ea typeface="Georgia"/>
                          <a:cs typeface="Times New Roman"/>
                        </a:rPr>
                        <a:t>12</a:t>
                      </a:r>
                      <a:endParaRPr lang="es-ES" sz="1600">
                        <a:latin typeface="Century Gothic"/>
                        <a:ea typeface="Georg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ca-ES" sz="1600">
                          <a:latin typeface="Century Gothic"/>
                          <a:ea typeface="Georgia"/>
                          <a:cs typeface="Times New Roman"/>
                        </a:rPr>
                        <a:t>13</a:t>
                      </a:r>
                      <a:endParaRPr lang="es-ES" sz="1600">
                        <a:latin typeface="Century Gothic"/>
                        <a:ea typeface="Georg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ca-ES" sz="1600">
                          <a:latin typeface="Century Gothic"/>
                          <a:ea typeface="Georgia"/>
                          <a:cs typeface="Times New Roman"/>
                        </a:rPr>
                        <a:t>14</a:t>
                      </a:r>
                      <a:endParaRPr lang="es-ES" sz="1600">
                        <a:latin typeface="Century Gothic"/>
                        <a:ea typeface="Georg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8964">
                <a:tc>
                  <a:txBody>
                    <a:bodyPr/>
                    <a:lstStyle/>
                    <a:p>
                      <a:pPr algn="ctr">
                        <a:lnSpc>
                          <a:spcPct val="150000"/>
                        </a:lnSpc>
                        <a:spcAft>
                          <a:spcPts val="0"/>
                        </a:spcAft>
                      </a:pPr>
                      <a:r>
                        <a:rPr lang="ca-ES" sz="1600">
                          <a:latin typeface="Century Gothic"/>
                          <a:ea typeface="Georgia"/>
                          <a:cs typeface="Times New Roman"/>
                        </a:rPr>
                        <a:t>15</a:t>
                      </a:r>
                      <a:endParaRPr lang="es-ES" sz="1600">
                        <a:latin typeface="Century Gothic"/>
                        <a:ea typeface="Georg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3E1"/>
                    </a:solidFill>
                  </a:tcPr>
                </a:tc>
                <a:tc>
                  <a:txBody>
                    <a:bodyPr/>
                    <a:lstStyle/>
                    <a:p>
                      <a:pPr algn="ctr">
                        <a:lnSpc>
                          <a:spcPct val="150000"/>
                        </a:lnSpc>
                        <a:spcAft>
                          <a:spcPts val="0"/>
                        </a:spcAft>
                      </a:pPr>
                      <a:r>
                        <a:rPr lang="ca-ES" sz="1600" dirty="0">
                          <a:latin typeface="Century Gothic"/>
                          <a:ea typeface="Georgia"/>
                          <a:cs typeface="Times New Roman"/>
                        </a:rPr>
                        <a:t>16</a:t>
                      </a:r>
                      <a:endParaRPr lang="es-ES" sz="1600" dirty="0">
                        <a:latin typeface="Century Gothic"/>
                        <a:ea typeface="Georg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3E1"/>
                    </a:solidFill>
                  </a:tcPr>
                </a:tc>
                <a:tc>
                  <a:txBody>
                    <a:bodyPr/>
                    <a:lstStyle/>
                    <a:p>
                      <a:pPr algn="ctr">
                        <a:lnSpc>
                          <a:spcPct val="150000"/>
                        </a:lnSpc>
                        <a:spcAft>
                          <a:spcPts val="0"/>
                        </a:spcAft>
                      </a:pPr>
                      <a:r>
                        <a:rPr lang="ca-ES" sz="2400" b="1">
                          <a:solidFill>
                            <a:srgbClr val="FF0000"/>
                          </a:solidFill>
                          <a:latin typeface="Century Gothic"/>
                          <a:ea typeface="Georgia"/>
                          <a:cs typeface="Times New Roman"/>
                        </a:rPr>
                        <a:t>17</a:t>
                      </a:r>
                      <a:endParaRPr lang="es-ES" sz="1600">
                        <a:latin typeface="Century Gothic"/>
                        <a:ea typeface="Georg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3E1"/>
                    </a:solidFill>
                  </a:tcPr>
                </a:tc>
                <a:tc>
                  <a:txBody>
                    <a:bodyPr/>
                    <a:lstStyle/>
                    <a:p>
                      <a:pPr algn="ctr">
                        <a:lnSpc>
                          <a:spcPct val="150000"/>
                        </a:lnSpc>
                        <a:spcAft>
                          <a:spcPts val="0"/>
                        </a:spcAft>
                      </a:pPr>
                      <a:r>
                        <a:rPr lang="ca-ES" sz="1600">
                          <a:latin typeface="Century Gothic"/>
                          <a:ea typeface="Georgia"/>
                          <a:cs typeface="Times New Roman"/>
                        </a:rPr>
                        <a:t>18</a:t>
                      </a:r>
                      <a:endParaRPr lang="es-ES" sz="1600">
                        <a:latin typeface="Century Gothic"/>
                        <a:ea typeface="Georg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3E1"/>
                    </a:solidFill>
                  </a:tcPr>
                </a:tc>
                <a:tc>
                  <a:txBody>
                    <a:bodyPr/>
                    <a:lstStyle/>
                    <a:p>
                      <a:pPr algn="ctr">
                        <a:lnSpc>
                          <a:spcPct val="150000"/>
                        </a:lnSpc>
                        <a:spcAft>
                          <a:spcPts val="0"/>
                        </a:spcAft>
                      </a:pPr>
                      <a:r>
                        <a:rPr lang="ca-ES" sz="1600">
                          <a:latin typeface="Century Gothic"/>
                          <a:ea typeface="Georgia"/>
                          <a:cs typeface="Times New Roman"/>
                        </a:rPr>
                        <a:t>19</a:t>
                      </a:r>
                      <a:endParaRPr lang="es-ES" sz="1600">
                        <a:latin typeface="Century Gothic"/>
                        <a:ea typeface="Georg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3E1"/>
                    </a:solidFill>
                  </a:tcPr>
                </a:tc>
                <a:tc>
                  <a:txBody>
                    <a:bodyPr/>
                    <a:lstStyle/>
                    <a:p>
                      <a:pPr algn="ctr">
                        <a:lnSpc>
                          <a:spcPct val="150000"/>
                        </a:lnSpc>
                        <a:spcAft>
                          <a:spcPts val="0"/>
                        </a:spcAft>
                      </a:pPr>
                      <a:r>
                        <a:rPr lang="ca-ES" sz="1600">
                          <a:latin typeface="Century Gothic"/>
                          <a:ea typeface="Georgia"/>
                          <a:cs typeface="Times New Roman"/>
                        </a:rPr>
                        <a:t>20</a:t>
                      </a:r>
                      <a:endParaRPr lang="es-ES" sz="1600">
                        <a:latin typeface="Century Gothic"/>
                        <a:ea typeface="Georg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ca-ES" sz="1600">
                          <a:latin typeface="Century Gothic"/>
                          <a:ea typeface="Georgia"/>
                          <a:cs typeface="Times New Roman"/>
                        </a:rPr>
                        <a:t>21</a:t>
                      </a:r>
                      <a:endParaRPr lang="es-ES" sz="1600">
                        <a:latin typeface="Century Gothic"/>
                        <a:ea typeface="Georg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8964">
                <a:tc>
                  <a:txBody>
                    <a:bodyPr/>
                    <a:lstStyle/>
                    <a:p>
                      <a:pPr algn="ctr">
                        <a:lnSpc>
                          <a:spcPct val="150000"/>
                        </a:lnSpc>
                        <a:spcAft>
                          <a:spcPts val="0"/>
                        </a:spcAft>
                      </a:pPr>
                      <a:r>
                        <a:rPr lang="ca-ES" sz="1600">
                          <a:latin typeface="Century Gothic"/>
                          <a:ea typeface="Georgia"/>
                          <a:cs typeface="Times New Roman"/>
                        </a:rPr>
                        <a:t>22</a:t>
                      </a:r>
                      <a:endParaRPr lang="es-ES" sz="1600">
                        <a:latin typeface="Century Gothic"/>
                        <a:ea typeface="Georg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ca-ES" sz="1600">
                          <a:latin typeface="Century Gothic"/>
                          <a:ea typeface="Georgia"/>
                          <a:cs typeface="Times New Roman"/>
                        </a:rPr>
                        <a:t>23</a:t>
                      </a:r>
                      <a:endParaRPr lang="es-ES" sz="1600">
                        <a:latin typeface="Century Gothic"/>
                        <a:ea typeface="Georg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ca-ES" sz="1600">
                          <a:latin typeface="Century Gothic"/>
                          <a:ea typeface="Georgia"/>
                          <a:cs typeface="Times New Roman"/>
                        </a:rPr>
                        <a:t>24</a:t>
                      </a:r>
                      <a:endParaRPr lang="es-ES" sz="1600">
                        <a:latin typeface="Century Gothic"/>
                        <a:ea typeface="Georg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ca-ES" sz="1600">
                          <a:latin typeface="Century Gothic"/>
                          <a:ea typeface="Georgia"/>
                          <a:cs typeface="Times New Roman"/>
                        </a:rPr>
                        <a:t>25</a:t>
                      </a:r>
                      <a:endParaRPr lang="es-ES" sz="1600">
                        <a:latin typeface="Century Gothic"/>
                        <a:ea typeface="Georg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ca-ES" sz="1600">
                          <a:latin typeface="Century Gothic"/>
                          <a:ea typeface="Georgia"/>
                          <a:cs typeface="Times New Roman"/>
                        </a:rPr>
                        <a:t>26</a:t>
                      </a:r>
                      <a:endParaRPr lang="es-ES" sz="1600">
                        <a:latin typeface="Century Gothic"/>
                        <a:ea typeface="Georg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ca-ES" sz="1600">
                          <a:latin typeface="Century Gothic"/>
                          <a:ea typeface="Georgia"/>
                          <a:cs typeface="Times New Roman"/>
                        </a:rPr>
                        <a:t>27</a:t>
                      </a:r>
                      <a:endParaRPr lang="es-ES" sz="1600">
                        <a:latin typeface="Century Gothic"/>
                        <a:ea typeface="Georg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ca-ES" sz="1600">
                          <a:latin typeface="Century Gothic"/>
                          <a:ea typeface="Georgia"/>
                          <a:cs typeface="Times New Roman"/>
                        </a:rPr>
                        <a:t>28</a:t>
                      </a:r>
                      <a:endParaRPr lang="es-ES" sz="1600">
                        <a:latin typeface="Century Gothic"/>
                        <a:ea typeface="Georg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8964">
                <a:tc>
                  <a:txBody>
                    <a:bodyPr/>
                    <a:lstStyle/>
                    <a:p>
                      <a:pPr algn="ctr">
                        <a:lnSpc>
                          <a:spcPct val="150000"/>
                        </a:lnSpc>
                        <a:spcAft>
                          <a:spcPts val="0"/>
                        </a:spcAft>
                      </a:pPr>
                      <a:r>
                        <a:rPr lang="ca-ES" sz="1600">
                          <a:latin typeface="Century Gothic"/>
                          <a:ea typeface="Georgia"/>
                          <a:cs typeface="Times New Roman"/>
                        </a:rPr>
                        <a:t>29</a:t>
                      </a:r>
                      <a:endParaRPr lang="es-ES" sz="1600">
                        <a:latin typeface="Century Gothic"/>
                        <a:ea typeface="Georg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ca-ES" sz="1600">
                          <a:latin typeface="Century Gothic"/>
                          <a:ea typeface="Georgia"/>
                          <a:cs typeface="Times New Roman"/>
                        </a:rPr>
                        <a:t>30</a:t>
                      </a:r>
                      <a:endParaRPr lang="es-ES" sz="1600">
                        <a:latin typeface="Century Gothic"/>
                        <a:ea typeface="Georg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ca-ES" sz="1600">
                        <a:latin typeface="Century Gothic"/>
                        <a:ea typeface="Georg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ca-ES" sz="1600">
                        <a:latin typeface="Century Gothic"/>
                        <a:ea typeface="Georg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ca-ES" sz="1600">
                        <a:latin typeface="Century Gothic"/>
                        <a:ea typeface="Georg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ca-ES" sz="1600">
                        <a:latin typeface="Century Gothic"/>
                        <a:ea typeface="Georg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ca-ES" sz="1600" dirty="0">
                        <a:latin typeface="Century Gothic"/>
                        <a:ea typeface="Georgi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140" name="Oval 20"/>
          <p:cNvSpPr>
            <a:spLocks noChangeArrowheads="1"/>
          </p:cNvSpPr>
          <p:nvPr/>
        </p:nvSpPr>
        <p:spPr bwMode="auto">
          <a:xfrm>
            <a:off x="5691062" y="3068960"/>
            <a:ext cx="177082" cy="172021"/>
          </a:xfrm>
          <a:prstGeom prst="ellipse">
            <a:avLst/>
          </a:prstGeom>
          <a:solidFill>
            <a:srgbClr val="FF0000"/>
          </a:solid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es-ES"/>
          </a:p>
        </p:txBody>
      </p:sp>
      <p:sp>
        <p:nvSpPr>
          <p:cNvPr id="28" name="Oval 20"/>
          <p:cNvSpPr>
            <a:spLocks noChangeArrowheads="1"/>
          </p:cNvSpPr>
          <p:nvPr/>
        </p:nvSpPr>
        <p:spPr bwMode="auto">
          <a:xfrm>
            <a:off x="2594718" y="3068960"/>
            <a:ext cx="177082" cy="172021"/>
          </a:xfrm>
          <a:prstGeom prst="ellipse">
            <a:avLst/>
          </a:prstGeom>
          <a:solidFill>
            <a:srgbClr val="FF0000"/>
          </a:solid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es-ES"/>
          </a:p>
        </p:txBody>
      </p:sp>
      <p:sp>
        <p:nvSpPr>
          <p:cNvPr id="29" name="Oval 20"/>
          <p:cNvSpPr>
            <a:spLocks noChangeArrowheads="1"/>
          </p:cNvSpPr>
          <p:nvPr/>
        </p:nvSpPr>
        <p:spPr bwMode="auto">
          <a:xfrm>
            <a:off x="3674838" y="3068960"/>
            <a:ext cx="177082" cy="172021"/>
          </a:xfrm>
          <a:prstGeom prst="ellipse">
            <a:avLst/>
          </a:prstGeom>
          <a:solidFill>
            <a:srgbClr val="FF0000"/>
          </a:solid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es-ES"/>
          </a:p>
        </p:txBody>
      </p:sp>
      <p:sp>
        <p:nvSpPr>
          <p:cNvPr id="30" name="Oval 20"/>
          <p:cNvSpPr>
            <a:spLocks noChangeArrowheads="1"/>
          </p:cNvSpPr>
          <p:nvPr/>
        </p:nvSpPr>
        <p:spPr bwMode="auto">
          <a:xfrm>
            <a:off x="4682950" y="3068960"/>
            <a:ext cx="177082" cy="172021"/>
          </a:xfrm>
          <a:prstGeom prst="ellipse">
            <a:avLst/>
          </a:prstGeom>
          <a:solidFill>
            <a:srgbClr val="FF0000"/>
          </a:solid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es-ES"/>
          </a:p>
        </p:txBody>
      </p:sp>
      <p:sp>
        <p:nvSpPr>
          <p:cNvPr id="31" name="Oval 20"/>
          <p:cNvSpPr>
            <a:spLocks noChangeArrowheads="1"/>
          </p:cNvSpPr>
          <p:nvPr/>
        </p:nvSpPr>
        <p:spPr bwMode="auto">
          <a:xfrm>
            <a:off x="1586606" y="3068960"/>
            <a:ext cx="177082" cy="172021"/>
          </a:xfrm>
          <a:prstGeom prst="ellipse">
            <a:avLst/>
          </a:prstGeom>
          <a:solidFill>
            <a:srgbClr val="FF0000"/>
          </a:solid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es-ES"/>
          </a:p>
        </p:txBody>
      </p:sp>
      <p:sp>
        <p:nvSpPr>
          <p:cNvPr id="5142" name="Rectangle 22"/>
          <p:cNvSpPr>
            <a:spLocks noChangeArrowheads="1"/>
          </p:cNvSpPr>
          <p:nvPr/>
        </p:nvSpPr>
        <p:spPr bwMode="auto">
          <a:xfrm>
            <a:off x="288032" y="4869160"/>
            <a:ext cx="8244408"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ca-ES" b="0" i="0" u="none" strike="noStrike" cap="none" normalizeH="0" baseline="0" dirty="0" smtClean="0">
                <a:ln>
                  <a:noFill/>
                </a:ln>
                <a:solidFill>
                  <a:schemeClr val="tx1"/>
                </a:solidFill>
                <a:effectLst/>
                <a:latin typeface="Century Gothic" pitchFamily="34" charset="0"/>
                <a:ea typeface="Georgia" pitchFamily="18" charset="0"/>
                <a:cs typeface="Times New Roman" pitchFamily="18" charset="0"/>
              </a:rPr>
              <a:t>Posem per cas que a una noia li ve la regla el dia 17 (en vermell). Per tant, que té la regla durant els dies 17, 18, 19, 20 i 21 (punt vermell)</a:t>
            </a:r>
            <a:r>
              <a:rPr kumimoji="0" lang="ca-ES" b="0" i="0" u="none" strike="noStrike" cap="none" normalizeH="0" dirty="0" smtClean="0">
                <a:ln>
                  <a:noFill/>
                </a:ln>
                <a:solidFill>
                  <a:schemeClr val="tx1"/>
                </a:solidFill>
                <a:effectLst/>
                <a:latin typeface="Century Gothic" pitchFamily="34" charset="0"/>
                <a:ea typeface="Georgia" pitchFamily="18" charset="0"/>
                <a:cs typeface="Times New Roman" pitchFamily="18" charset="0"/>
              </a:rPr>
              <a:t> </a:t>
            </a:r>
            <a:r>
              <a:rPr kumimoji="0" lang="ca-ES" b="0" i="0" u="none" strike="noStrike" cap="none" normalizeH="0" baseline="0" dirty="0" smtClean="0">
                <a:ln>
                  <a:noFill/>
                </a:ln>
                <a:solidFill>
                  <a:schemeClr val="tx1"/>
                </a:solidFill>
                <a:effectLst/>
                <a:latin typeface="Century Gothic" pitchFamily="34" charset="0"/>
                <a:ea typeface="Georgia" pitchFamily="18" charset="0"/>
                <a:cs typeface="Times New Roman" pitchFamily="18" charset="0"/>
              </a:rPr>
              <a:t>. Perquè la seva germana pugui coincidir amb ella li haurà de començar el cicle menstrual els dies 15, 16, 17, 18 o 19 (blau clar).</a:t>
            </a:r>
            <a:endParaRPr kumimoji="0" lang="es-E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ca-ES" b="0" i="0" u="none" strike="noStrike" cap="none" normalizeH="0" baseline="0" dirty="0" smtClean="0">
                <a:ln>
                  <a:noFill/>
                </a:ln>
                <a:solidFill>
                  <a:schemeClr val="tx1"/>
                </a:solidFill>
                <a:effectLst/>
                <a:latin typeface="Century Gothic" pitchFamily="34" charset="0"/>
                <a:ea typeface="Georgia" pitchFamily="18" charset="0"/>
                <a:cs typeface="Times New Roman" pitchFamily="18" charset="0"/>
              </a:rPr>
              <a:t>La probabilitat de coincidir, per tant, és de  </a:t>
            </a:r>
            <a:endParaRPr kumimoji="0" lang="ca-ES" sz="3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141" name="Picture 2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148064" y="6076443"/>
            <a:ext cx="648072" cy="592917"/>
          </a:xfrm>
          <a:prstGeom prst="rect">
            <a:avLst/>
          </a:prstGeom>
          <a:noFill/>
        </p:spPr>
      </p:pic>
      <p:sp>
        <p:nvSpPr>
          <p:cNvPr id="5143" name="Rectangle 23"/>
          <p:cNvSpPr>
            <a:spLocks noChangeArrowheads="1"/>
          </p:cNvSpPr>
          <p:nvPr/>
        </p:nvSpPr>
        <p:spPr bwMode="auto">
          <a:xfrm>
            <a:off x="0" y="8667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35" name="Rectangle 34"/>
          <p:cNvSpPr/>
          <p:nvPr/>
        </p:nvSpPr>
        <p:spPr>
          <a:xfrm>
            <a:off x="2987824" y="356463"/>
            <a:ext cx="5508104" cy="1200329"/>
          </a:xfrm>
          <a:prstGeom prst="rect">
            <a:avLst/>
          </a:prstGeom>
          <a:ln w="28575">
            <a:solidFill>
              <a:srgbClr val="FF0000"/>
            </a:solidFill>
          </a:ln>
        </p:spPr>
        <p:txBody>
          <a:bodyPr wrap="square">
            <a:spAutoFit/>
          </a:bodyPr>
          <a:lstStyle/>
          <a:p>
            <a:pPr lvl="0" fontAlgn="base">
              <a:spcBef>
                <a:spcPct val="0"/>
              </a:spcBef>
              <a:spcAft>
                <a:spcPct val="0"/>
              </a:spcAft>
            </a:pPr>
            <a:r>
              <a:rPr lang="ca-ES" dirty="0" smtClean="0">
                <a:latin typeface="Century Gothic" pitchFamily="34" charset="0"/>
                <a:ea typeface="Georgia" pitchFamily="18" charset="0"/>
                <a:cs typeface="Times New Roman" pitchFamily="18" charset="0"/>
              </a:rPr>
              <a:t>Hem tingut les següents consideracions:</a:t>
            </a:r>
          </a:p>
          <a:p>
            <a:pPr lvl="0" fontAlgn="base">
              <a:spcBef>
                <a:spcPct val="0"/>
              </a:spcBef>
              <a:spcAft>
                <a:spcPct val="0"/>
              </a:spcAft>
            </a:pPr>
            <a:r>
              <a:rPr lang="ca-ES" dirty="0" smtClean="0">
                <a:latin typeface="Century Gothic" pitchFamily="34" charset="0"/>
                <a:ea typeface="Georgia" pitchFamily="18" charset="0"/>
                <a:cs typeface="Times New Roman" pitchFamily="18" charset="0"/>
              </a:rPr>
              <a:t>Mes = 30 dies</a:t>
            </a:r>
          </a:p>
          <a:p>
            <a:pPr lvl="0" fontAlgn="base">
              <a:spcBef>
                <a:spcPct val="0"/>
              </a:spcBef>
              <a:spcAft>
                <a:spcPct val="0"/>
              </a:spcAft>
            </a:pPr>
            <a:r>
              <a:rPr lang="ca-ES" dirty="0" smtClean="0">
                <a:latin typeface="Century Gothic" pitchFamily="34" charset="0"/>
                <a:ea typeface="Georgia" pitchFamily="18" charset="0"/>
                <a:cs typeface="Times New Roman" pitchFamily="18" charset="0"/>
              </a:rPr>
              <a:t>Cicle menstrual = 5 dies</a:t>
            </a:r>
          </a:p>
          <a:p>
            <a:pPr lvl="0" fontAlgn="base">
              <a:spcBef>
                <a:spcPct val="0"/>
              </a:spcBef>
              <a:spcAft>
                <a:spcPct val="0"/>
              </a:spcAft>
            </a:pPr>
            <a:r>
              <a:rPr lang="ca-ES" dirty="0" smtClean="0">
                <a:latin typeface="Century Gothic" pitchFamily="34" charset="0"/>
                <a:ea typeface="Georgia" pitchFamily="18" charset="0"/>
                <a:cs typeface="Times New Roman" pitchFamily="18" charset="0"/>
              </a:rPr>
              <a:t>Coordinació = almenys 3 dies</a:t>
            </a:r>
          </a:p>
        </p:txBody>
      </p:sp>
    </p:spTree>
    <p:extLst>
      <p:ext uri="{BB962C8B-B14F-4D97-AF65-F5344CB8AC3E}">
        <p14:creationId xmlns:p14="http://schemas.microsoft.com/office/powerpoint/2010/main" xmlns="" val="388823657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33</TotalTime>
  <Words>658</Words>
  <Application>Microsoft Office PowerPoint</Application>
  <PresentationFormat>Presentació en pantalla (4:3)</PresentationFormat>
  <Paragraphs>60</Paragraphs>
  <Slides>11</Slides>
  <Notes>0</Notes>
  <HiddenSlides>0</HiddenSlides>
  <MMClips>0</MMClips>
  <ScaleCrop>false</ScaleCrop>
  <HeadingPairs>
    <vt:vector size="4" baseType="variant">
      <vt:variant>
        <vt:lpstr>Tema</vt:lpstr>
      </vt:variant>
      <vt:variant>
        <vt:i4>1</vt:i4>
      </vt:variant>
      <vt:variant>
        <vt:lpstr>Títols de les diapositives</vt:lpstr>
      </vt:variant>
      <vt:variant>
        <vt:i4>11</vt:i4>
      </vt:variant>
    </vt:vector>
  </HeadingPairs>
  <TitlesOfParts>
    <vt:vector size="12" baseType="lpstr">
      <vt:lpstr>Mirador</vt:lpstr>
      <vt:lpstr>Coordinació en els cicles menstruals </vt:lpstr>
      <vt:lpstr>Introducció: </vt:lpstr>
      <vt:lpstr>Objectius: </vt:lpstr>
      <vt:lpstr>Disseny de l’experiment:</vt:lpstr>
      <vt:lpstr>Diapositiva 5</vt:lpstr>
      <vt:lpstr>Estudi del procés: </vt:lpstr>
      <vt:lpstr>Resultats de l’enquesta </vt:lpstr>
      <vt:lpstr>Diapositiva 8</vt:lpstr>
      <vt:lpstr>Càlculs </vt:lpstr>
      <vt:lpstr>Conclusions: </vt:lpstr>
      <vt:lpstr>Moltes gràcies per la seva atenció!</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Coordinació en els cicles menstruals </dc:title>
  <dc:creator>Lauri</dc:creator>
  <cp:lastModifiedBy>alumne</cp:lastModifiedBy>
  <cp:revision>5</cp:revision>
  <dcterms:created xsi:type="dcterms:W3CDTF">2012-06-07T17:33:40Z</dcterms:created>
  <dcterms:modified xsi:type="dcterms:W3CDTF">2012-06-07T19:58:26Z</dcterms:modified>
</cp:coreProperties>
</file>